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316" r:id="rId5"/>
    <p:sldId id="292" r:id="rId6"/>
    <p:sldId id="263" r:id="rId7"/>
    <p:sldId id="330" r:id="rId8"/>
    <p:sldId id="308" r:id="rId9"/>
    <p:sldId id="350" r:id="rId10"/>
    <p:sldId id="300" r:id="rId11"/>
    <p:sldId id="302" r:id="rId12"/>
    <p:sldId id="301" r:id="rId13"/>
    <p:sldId id="305" r:id="rId14"/>
    <p:sldId id="295" r:id="rId15"/>
    <p:sldId id="363" r:id="rId16"/>
    <p:sldId id="364"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1" autoAdjust="0"/>
    <p:restoredTop sz="89575" autoAdjust="0"/>
  </p:normalViewPr>
  <p:slideViewPr>
    <p:cSldViewPr snapToGrid="0" showGuides="1">
      <p:cViewPr varScale="1">
        <p:scale>
          <a:sx n="56" d="100"/>
          <a:sy n="56" d="100"/>
        </p:scale>
        <p:origin x="1128" y="60"/>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522193200"/>
        <c:axId val="522192656"/>
      </c:lineChart>
      <c:catAx>
        <c:axId val="522193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2656"/>
        <c:crosses val="autoZero"/>
        <c:auto val="1"/>
        <c:lblAlgn val="ctr"/>
        <c:lblOffset val="100"/>
        <c:noMultiLvlLbl val="0"/>
      </c:catAx>
      <c:valAx>
        <c:axId val="52219265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3200"/>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522199728"/>
        <c:axId val="522187216"/>
      </c:barChart>
      <c:catAx>
        <c:axId val="52219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87216"/>
        <c:crosses val="autoZero"/>
        <c:auto val="1"/>
        <c:lblAlgn val="ctr"/>
        <c:lblOffset val="100"/>
        <c:noMultiLvlLbl val="0"/>
      </c:catAx>
      <c:valAx>
        <c:axId val="52218721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972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7D-4D8F-95A8-87F836DF50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522194288"/>
        <c:axId val="522188848"/>
      </c:barChart>
      <c:catAx>
        <c:axId val="52219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88848"/>
        <c:crosses val="autoZero"/>
        <c:auto val="1"/>
        <c:lblAlgn val="ctr"/>
        <c:lblOffset val="100"/>
        <c:noMultiLvlLbl val="0"/>
      </c:catAx>
      <c:valAx>
        <c:axId val="5221888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4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522196464"/>
        <c:axId val="522200816"/>
      </c:lineChart>
      <c:catAx>
        <c:axId val="522196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200816"/>
        <c:crosses val="autoZero"/>
        <c:auto val="1"/>
        <c:lblAlgn val="ctr"/>
        <c:lblOffset val="100"/>
        <c:noMultiLvlLbl val="0"/>
      </c:catAx>
      <c:valAx>
        <c:axId val="522200816"/>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6464"/>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Fuel Consumption%, Fuel Consumption% Growth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2128460024"/>
              </p:ext>
            </p:extLst>
          </p:nvPr>
        </p:nvGraphicFramePr>
        <p:xfrm>
          <a:off x="716280" y="2705182"/>
          <a:ext cx="9483090" cy="1796460"/>
        </p:xfrm>
        <a:graphic>
          <a:graphicData uri="http://schemas.openxmlformats.org/drawingml/2006/table">
            <a:tbl>
              <a:tblPr firstRow="1" bandRow="1">
                <a:tableStyleId>{BC89EF96-8CEA-46FF-86C4-4CE0E7609802}</a:tableStyleId>
              </a:tblPr>
              <a:tblGrid>
                <a:gridCol w="1516777">
                  <a:extLst>
                    <a:ext uri="{9D8B030D-6E8A-4147-A177-3AD203B41FA5}">
                      <a16:colId xmlns:a16="http://schemas.microsoft.com/office/drawing/2014/main" val="742773895"/>
                    </a:ext>
                  </a:extLst>
                </a:gridCol>
                <a:gridCol w="3649595">
                  <a:extLst>
                    <a:ext uri="{9D8B030D-6E8A-4147-A177-3AD203B41FA5}">
                      <a16:colId xmlns:a16="http://schemas.microsoft.com/office/drawing/2014/main" val="3474374449"/>
                    </a:ext>
                  </a:extLst>
                </a:gridCol>
                <a:gridCol w="4316718">
                  <a:extLst>
                    <a:ext uri="{9D8B030D-6E8A-4147-A177-3AD203B41FA5}">
                      <a16:colId xmlns:a16="http://schemas.microsoft.com/office/drawing/2014/main" val="2798267686"/>
                    </a:ext>
                  </a:extLst>
                </a:gridCol>
              </a:tblGrid>
              <a:tr h="449115">
                <a:tc rowSpan="2">
                  <a:txBody>
                    <a:bodyPr/>
                    <a:lstStyle/>
                    <a:p>
                      <a:pPr algn="ctr"/>
                      <a:r>
                        <a:rPr lang="en-SG" sz="1800" b="0" dirty="0"/>
                        <a:t>Output</a:t>
                      </a:r>
                    </a:p>
                  </a:txBody>
                  <a:tcPr anchor="ctr"/>
                </a:tc>
                <a:tc>
                  <a:txBody>
                    <a:bodyPr/>
                    <a:lstStyle/>
                    <a:p>
                      <a:pPr algn="ctr"/>
                      <a:r>
                        <a:rPr lang="en-US" sz="1800" b="0" dirty="0"/>
                        <a:t>Uptime</a:t>
                      </a:r>
                      <a:endParaRPr lang="en-SG" sz="18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Net Generation / Total Capacity ⬆</a:t>
                      </a:r>
                    </a:p>
                  </a:txBody>
                  <a:tcPr anchor="ctr"/>
                </a:tc>
                <a:extLst>
                  <a:ext uri="{0D108BD9-81ED-4DB2-BD59-A6C34878D82A}">
                    <a16:rowId xmlns:a16="http://schemas.microsoft.com/office/drawing/2014/main" val="2158440082"/>
                  </a:ext>
                </a:extLst>
              </a:tr>
              <a:tr h="449115">
                <a:tc vMerge="1">
                  <a:txBody>
                    <a:bodyPr/>
                    <a:lstStyle/>
                    <a:p>
                      <a:pPr algn="ctr"/>
                      <a:endParaRPr lang="en-SG" sz="2000" b="0" dirty="0"/>
                    </a:p>
                  </a:txBody>
                  <a:tcPr anchor="ctr"/>
                </a:tc>
                <a:tc>
                  <a:txBody>
                    <a:bodyPr/>
                    <a:lstStyle/>
                    <a:p>
                      <a:pPr algn="ctr"/>
                      <a:r>
                        <a:rPr lang="en-SG" sz="1800" b="0" dirty="0"/>
                        <a:t>Uptime Growth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Uptime CAGR ⬆</a:t>
                      </a:r>
                    </a:p>
                  </a:txBody>
                  <a:tcPr anchor="ctr"/>
                </a:tc>
                <a:extLst>
                  <a:ext uri="{0D108BD9-81ED-4DB2-BD59-A6C34878D82A}">
                    <a16:rowId xmlns:a16="http://schemas.microsoft.com/office/drawing/2014/main" val="10001"/>
                  </a:ext>
                </a:extLst>
              </a:tr>
              <a:tr h="449115">
                <a:tc rowSpan="2">
                  <a:txBody>
                    <a:bodyPr/>
                    <a:lstStyle/>
                    <a:p>
                      <a:pPr algn="ctr"/>
                      <a:r>
                        <a:rPr lang="en-SG" sz="1800" dirty="0"/>
                        <a:t>Efficiency</a:t>
                      </a:r>
                    </a:p>
                  </a:txBody>
                  <a:tcPr anchor="ctr"/>
                </a:tc>
                <a:tc>
                  <a:txBody>
                    <a:bodyPr/>
                    <a:lstStyle/>
                    <a:p>
                      <a:pPr algn="ctr"/>
                      <a:r>
                        <a:rPr lang="en-US" sz="1800" dirty="0"/>
                        <a:t>Fuel Consumption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Total Consumption / Net Generation ⬇</a:t>
                      </a:r>
                    </a:p>
                  </a:txBody>
                  <a:tcPr anchor="ctr"/>
                </a:tc>
                <a:extLst>
                  <a:ext uri="{0D108BD9-81ED-4DB2-BD59-A6C34878D82A}">
                    <a16:rowId xmlns:a16="http://schemas.microsoft.com/office/drawing/2014/main" val="1838396140"/>
                  </a:ext>
                </a:extLst>
              </a:tr>
              <a:tr h="449115">
                <a:tc vMerge="1">
                  <a:txBody>
                    <a:bodyPr/>
                    <a:lstStyle/>
                    <a:p>
                      <a:pPr algn="ctr"/>
                      <a:endParaRPr lang="en-SG" sz="2000" dirty="0"/>
                    </a:p>
                  </a:txBody>
                  <a:tcPr anchor="ctr"/>
                </a:tc>
                <a:tc>
                  <a:txBody>
                    <a:bodyPr/>
                    <a:lstStyle/>
                    <a:p>
                      <a:pPr algn="ctr"/>
                      <a:r>
                        <a:rPr lang="en-US" sz="1800" dirty="0"/>
                        <a:t>Fuel Consumption% Growth Rate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Fuel Consumption% CAGR ⬇</a:t>
                      </a:r>
                    </a:p>
                  </a:txBody>
                  <a:tcPr anchor="ctr"/>
                </a:tc>
                <a:extLst>
                  <a:ext uri="{0D108BD9-81ED-4DB2-BD59-A6C34878D82A}">
                    <a16:rowId xmlns:a16="http://schemas.microsoft.com/office/drawing/2014/main"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a16="http://schemas.microsoft.com/office/drawing/2014/main"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a16="http://schemas.microsoft.com/office/drawing/2014/main" id="{6A23AE3E-0632-11C6-16C9-1E0FF227ADF0}"/>
              </a:ext>
            </a:extLst>
          </p:cNvPr>
          <p:cNvSpPr txBox="1"/>
          <p:nvPr/>
        </p:nvSpPr>
        <p:spPr>
          <a:xfrm>
            <a:off x="8173844" y="2721455"/>
            <a:ext cx="3610797" cy="369332"/>
          </a:xfrm>
          <a:prstGeom prst="rect">
            <a:avLst/>
          </a:prstGeom>
          <a:noFill/>
        </p:spPr>
        <p:txBody>
          <a:bodyPr wrap="none" rtlCol="0">
            <a:spAutoFit/>
          </a:bodyPr>
          <a:lstStyle/>
          <a:p>
            <a:r>
              <a:rPr lang="en-SG" dirty="0">
                <a:solidFill>
                  <a:srgbClr val="000000"/>
                </a:solidFill>
              </a:rPr>
              <a:t>Average Fuel Consumption% CAGR</a:t>
            </a:r>
          </a:p>
        </p:txBody>
      </p:sp>
      <p:sp>
        <p:nvSpPr>
          <p:cNvPr id="11" name="TextBox 10">
            <a:extLst>
              <a:ext uri="{FF2B5EF4-FFF2-40B4-BE49-F238E27FC236}">
                <a16:creationId xmlns:a16="http://schemas.microsoft.com/office/drawing/2014/main" id="{C3E8E8E8-C9C4-A77B-074F-DFCC9444EF01}"/>
              </a:ext>
            </a:extLst>
          </p:cNvPr>
          <p:cNvSpPr txBox="1"/>
          <p:nvPr/>
        </p:nvSpPr>
        <p:spPr>
          <a:xfrm>
            <a:off x="8173844" y="4111344"/>
            <a:ext cx="3123484" cy="369332"/>
          </a:xfrm>
          <a:prstGeom prst="rect">
            <a:avLst/>
          </a:prstGeom>
          <a:noFill/>
        </p:spPr>
        <p:txBody>
          <a:bodyPr wrap="none" rtlCol="0">
            <a:spAutoFit/>
          </a:bodyPr>
          <a:lstStyle/>
          <a:p>
            <a:r>
              <a:rPr lang="en-SG" dirty="0">
                <a:solidFill>
                  <a:srgbClr val="000000"/>
                </a:solidFill>
              </a:rPr>
              <a:t>Average Net Generation CAGR</a:t>
            </a:r>
          </a:p>
        </p:txBody>
      </p:sp>
      <p:sp>
        <p:nvSpPr>
          <p:cNvPr id="12" name="TextBox 11">
            <a:extLst>
              <a:ext uri="{FF2B5EF4-FFF2-40B4-BE49-F238E27FC236}">
                <a16:creationId xmlns:a16="http://schemas.microsoft.com/office/drawing/2014/main" id="{8D457DF1-23DA-9573-961C-D1C23EE23ABD}"/>
              </a:ext>
            </a:extLst>
          </p:cNvPr>
          <p:cNvSpPr txBox="1"/>
          <p:nvPr/>
        </p:nvSpPr>
        <p:spPr>
          <a:xfrm>
            <a:off x="8173844" y="5524093"/>
            <a:ext cx="2398926" cy="369332"/>
          </a:xfrm>
          <a:prstGeom prst="rect">
            <a:avLst/>
          </a:prstGeom>
          <a:noFill/>
        </p:spPr>
        <p:txBody>
          <a:bodyPr wrap="none" rtlCol="0">
            <a:spAutoFit/>
          </a:bodyPr>
          <a:lstStyle/>
          <a:p>
            <a:r>
              <a:rPr lang="en-SG" dirty="0">
                <a:solidFill>
                  <a:srgbClr val="000000"/>
                </a:solidFill>
              </a:rPr>
              <a:t>Average Uptime CAGR</a:t>
            </a:r>
          </a:p>
        </p:txBody>
      </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7D182F23-A64C-1C8E-4131-01F0DD8CB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id="{BF66E146-9C7A-069D-CF5E-A6554A17EA4E}"/>
                </a:ext>
              </a:extLst>
            </p:cNvPr>
            <p:cNvPicPr>
              <a:picLocks noChangeAspect="1"/>
            </p:cNvPicPr>
            <p:nvPr/>
          </p:nvPicPr>
          <p:blipFill>
            <a:blip r:embed="rId3"/>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grpSp>
        <p:nvGrpSpPr>
          <p:cNvPr id="13" name="Group 12">
            <a:extLst>
              <a:ext uri="{FF2B5EF4-FFF2-40B4-BE49-F238E27FC236}">
                <a16:creationId xmlns:a16="http://schemas.microsoft.com/office/drawing/2014/main" id="{A2D929C4-2526-9BA6-49B1-CD2001CB38EA}"/>
              </a:ext>
            </a:extLst>
          </p:cNvPr>
          <p:cNvGrpSpPr/>
          <p:nvPr/>
        </p:nvGrpSpPr>
        <p:grpSpPr>
          <a:xfrm>
            <a:off x="6536424" y="2284225"/>
            <a:ext cx="4600311" cy="2747150"/>
            <a:chOff x="6536424" y="1865471"/>
            <a:chExt cx="4738265" cy="2829531"/>
          </a:xfrm>
        </p:grpSpPr>
        <p:pic>
          <p:nvPicPr>
            <p:cNvPr id="19" name="Picture 18">
              <a:extLst>
                <a:ext uri="{FF2B5EF4-FFF2-40B4-BE49-F238E27FC236}">
                  <a16:creationId xmlns:a16="http://schemas.microsoft.com/office/drawing/2014/main" id="{6AC7A890-1F13-947B-955D-765338AFEBC8}"/>
                </a:ext>
              </a:extLst>
            </p:cNvPr>
            <p:cNvPicPr>
              <a:picLocks noChangeAspect="1"/>
            </p:cNvPicPr>
            <p:nvPr/>
          </p:nvPicPr>
          <p:blipFill>
            <a:blip r:embed="rId4"/>
            <a:stretch>
              <a:fillRect/>
            </a:stretch>
          </p:blipFill>
          <p:spPr>
            <a:xfrm>
              <a:off x="6536424" y="1865471"/>
              <a:ext cx="4738265" cy="2829531"/>
            </a:xfrm>
            <a:prstGeom prst="rect">
              <a:avLst/>
            </a:prstGeom>
          </p:spPr>
        </p:pic>
        <p:sp>
          <p:nvSpPr>
            <p:cNvPr id="17" name="Oval 16">
              <a:extLst>
                <a:ext uri="{FF2B5EF4-FFF2-40B4-BE49-F238E27FC236}">
                  <a16:creationId xmlns:a16="http://schemas.microsoft.com/office/drawing/2014/main" id="{85FF8C9B-442D-5D74-EB44-C848F6823FDA}"/>
                </a:ext>
              </a:extLst>
            </p:cNvPr>
            <p:cNvSpPr/>
            <p:nvPr/>
          </p:nvSpPr>
          <p:spPr>
            <a:xfrm>
              <a:off x="6755091" y="1952425"/>
              <a:ext cx="526423" cy="24889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E317DD-4631-A3FA-4D2F-7D9FC7A74BB8}"/>
                </a:ext>
              </a:extLst>
            </p:cNvPr>
            <p:cNvSpPr txBox="1"/>
            <p:nvPr/>
          </p:nvSpPr>
          <p:spPr>
            <a:xfrm>
              <a:off x="7203440" y="1982628"/>
              <a:ext cx="870397" cy="369332"/>
            </a:xfrm>
            <a:prstGeom prst="rect">
              <a:avLst/>
            </a:prstGeom>
            <a:noFill/>
          </p:spPr>
          <p:txBody>
            <a:bodyPr wrap="square" rtlCol="0">
              <a:spAutoFit/>
            </a:bodyPr>
            <a:lstStyle/>
            <a:p>
              <a:r>
                <a:rPr lang="en-US" dirty="0"/>
                <a:t>K = 2</a:t>
              </a:r>
            </a:p>
          </p:txBody>
        </p:sp>
      </p:grpSp>
      <p:sp>
        <p:nvSpPr>
          <p:cNvPr id="11" name="TextBox 10">
            <a:extLst>
              <a:ext uri="{FF2B5EF4-FFF2-40B4-BE49-F238E27FC236}">
                <a16:creationId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D966F852-7637-404E-8FCA-D1D59E6CA4B0}"/>
              </a:ext>
            </a:extLst>
          </p:cNvPr>
          <p:cNvSpPr>
            <a:spLocks noGrp="1"/>
          </p:cNvSpPr>
          <p:nvPr>
            <p:ph type="body" idx="49"/>
          </p:nvPr>
        </p:nvSpPr>
        <p:spPr>
          <a:xfrm>
            <a:off x="419100" y="2040168"/>
            <a:ext cx="10668000" cy="615645"/>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 USD1.5b for wind farm capacity of 300 - 600 MW</a:t>
            </a:r>
          </a:p>
        </p:txBody>
      </p:sp>
      <p:sp>
        <p:nvSpPr>
          <p:cNvPr id="9" name="Text Placeholder 8">
            <a:extLst>
              <a:ext uri="{FF2B5EF4-FFF2-40B4-BE49-F238E27FC236}">
                <a16:creationId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Shortlisted targets ranked based on average uptime</a:t>
            </a:r>
          </a:p>
        </p:txBody>
      </p:sp>
      <p:graphicFrame>
        <p:nvGraphicFramePr>
          <p:cNvPr id="7" name="Table 5">
            <a:extLst>
              <a:ext uri="{FF2B5EF4-FFF2-40B4-BE49-F238E27FC236}">
                <a16:creationId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4075599819"/>
              </p:ext>
            </p:extLst>
          </p:nvPr>
        </p:nvGraphicFramePr>
        <p:xfrm>
          <a:off x="534786" y="1987607"/>
          <a:ext cx="10462291" cy="4315884"/>
        </p:xfrm>
        <a:graphic>
          <a:graphicData uri="http://schemas.openxmlformats.org/drawingml/2006/table">
            <a:tbl>
              <a:tblPr firstRow="1" bandRow="1">
                <a:tableStyleId>{073A0DAA-6AF3-43AB-8588-CEC1D06C72B9}</a:tableStyleId>
              </a:tblPr>
              <a:tblGrid>
                <a:gridCol w="854387">
                  <a:extLst>
                    <a:ext uri="{9D8B030D-6E8A-4147-A177-3AD203B41FA5}">
                      <a16:colId xmlns:a16="http://schemas.microsoft.com/office/drawing/2014/main" val="2783099012"/>
                    </a:ext>
                  </a:extLst>
                </a:gridCol>
                <a:gridCol w="2378192">
                  <a:extLst>
                    <a:ext uri="{9D8B030D-6E8A-4147-A177-3AD203B41FA5}">
                      <a16:colId xmlns:a16="http://schemas.microsoft.com/office/drawing/2014/main" val="3449394239"/>
                    </a:ext>
                  </a:extLst>
                </a:gridCol>
                <a:gridCol w="1095948">
                  <a:extLst>
                    <a:ext uri="{9D8B030D-6E8A-4147-A177-3AD203B41FA5}">
                      <a16:colId xmlns:a16="http://schemas.microsoft.com/office/drawing/2014/main" val="1667998720"/>
                    </a:ext>
                  </a:extLst>
                </a:gridCol>
                <a:gridCol w="2176758">
                  <a:extLst>
                    <a:ext uri="{9D8B030D-6E8A-4147-A177-3AD203B41FA5}">
                      <a16:colId xmlns:a16="http://schemas.microsoft.com/office/drawing/2014/main" val="20004"/>
                    </a:ext>
                  </a:extLst>
                </a:gridCol>
                <a:gridCol w="1462542">
                  <a:extLst>
                    <a:ext uri="{9D8B030D-6E8A-4147-A177-3AD203B41FA5}">
                      <a16:colId xmlns:a16="http://schemas.microsoft.com/office/drawing/2014/main" val="2040999581"/>
                    </a:ext>
                  </a:extLst>
                </a:gridCol>
                <a:gridCol w="1247232">
                  <a:extLst>
                    <a:ext uri="{9D8B030D-6E8A-4147-A177-3AD203B41FA5}">
                      <a16:colId xmlns:a16="http://schemas.microsoft.com/office/drawing/2014/main" val="2532590820"/>
                    </a:ext>
                  </a:extLst>
                </a:gridCol>
                <a:gridCol w="1247232">
                  <a:extLst>
                    <a:ext uri="{9D8B030D-6E8A-4147-A177-3AD203B41FA5}">
                      <a16:colId xmlns:a16="http://schemas.microsoft.com/office/drawing/2014/main" val="961815987"/>
                    </a:ext>
                  </a:extLst>
                </a:gridCol>
              </a:tblGrid>
              <a:tr h="606678">
                <a:tc>
                  <a:txBody>
                    <a:bodyPr/>
                    <a:lstStyle/>
                    <a:p>
                      <a:pPr algn="ctr"/>
                      <a:r>
                        <a:rPr lang="en-SG" sz="1400" dirty="0"/>
                        <a:t>Rank</a:t>
                      </a:r>
                      <a:endParaRPr lang="en-GB" sz="1400" dirty="0">
                        <a:solidFill>
                          <a:srgbClr val="000000"/>
                        </a:solidFill>
                      </a:endParaRPr>
                    </a:p>
                  </a:txBody>
                  <a:tcPr anchor="ctr"/>
                </a:tc>
                <a:tc>
                  <a:txBody>
                    <a:bodyPr/>
                    <a:lstStyle/>
                    <a:p>
                      <a:pPr algn="ctr"/>
                      <a:r>
                        <a:rPr lang="en-SG" sz="1400" dirty="0"/>
                        <a:t>Operator name</a:t>
                      </a:r>
                      <a:endParaRPr lang="en-GB" sz="1400" dirty="0">
                        <a:solidFill>
                          <a:srgbClr val="000000"/>
                        </a:solidFill>
                      </a:endParaRPr>
                    </a:p>
                  </a:txBody>
                  <a:tcPr anchor="ctr"/>
                </a:tc>
                <a:tc>
                  <a:txBody>
                    <a:bodyPr/>
                    <a:lstStyle/>
                    <a:p>
                      <a:pPr algn="ctr"/>
                      <a:r>
                        <a:rPr lang="en-SG" sz="1400" dirty="0"/>
                        <a:t>Total Farm Size </a:t>
                      </a:r>
                      <a:r>
                        <a:rPr lang="en-SG" sz="1400" b="0" dirty="0"/>
                        <a:t>(MW)</a:t>
                      </a:r>
                      <a:endParaRPr lang="en-GB" sz="1400" b="0" dirty="0">
                        <a:solidFill>
                          <a:srgbClr val="000000"/>
                        </a:solidFill>
                      </a:endParaRPr>
                    </a:p>
                  </a:txBody>
                  <a:tcPr anchor="ct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nchor="ct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nchor="ct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nchor="ctr"/>
                </a:tc>
                <a:tc>
                  <a:txBody>
                    <a:bodyPr/>
                    <a:lstStyle/>
                    <a:p>
                      <a:pPr algn="ctr"/>
                      <a:r>
                        <a:rPr lang="en-SG" sz="1400" dirty="0"/>
                        <a:t>Location</a:t>
                      </a:r>
                      <a:endParaRPr lang="en-GB" sz="1400" dirty="0">
                        <a:solidFill>
                          <a:srgbClr val="000000"/>
                        </a:solidFill>
                      </a:endParaRPr>
                    </a:p>
                  </a:txBody>
                  <a:tcPr anchor="ctr"/>
                </a:tc>
                <a:extLst>
                  <a:ext uri="{0D108BD9-81ED-4DB2-BD59-A6C34878D82A}">
                    <a16:rowId xmlns:a16="http://schemas.microsoft.com/office/drawing/2014/main" val="1790246478"/>
                  </a:ext>
                </a:extLst>
              </a:tr>
              <a:tr h="424674">
                <a:tc>
                  <a:txBody>
                    <a:bodyPr/>
                    <a:lstStyle/>
                    <a:p>
                      <a:pPr algn="ctr"/>
                      <a:r>
                        <a:rPr lang="en-SG" sz="1400" dirty="0">
                          <a:solidFill>
                            <a:srgbClr val="000000"/>
                          </a:solidFill>
                        </a:rPr>
                        <a:t>1</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147</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4,235</a:t>
                      </a:r>
                    </a:p>
                  </a:txBody>
                  <a:tcPr anchor="ctr">
                    <a:solidFill>
                      <a:schemeClr val="tx1">
                        <a:lumMod val="20000"/>
                        <a:lumOff val="80000"/>
                      </a:schemeClr>
                    </a:solidFill>
                  </a:tcPr>
                </a:tc>
                <a:tc>
                  <a:txBody>
                    <a:bodyPr/>
                    <a:lstStyle/>
                    <a:p>
                      <a:pPr algn="ctr"/>
                      <a:r>
                        <a:rPr lang="en-GB" sz="1400" dirty="0">
                          <a:solidFill>
                            <a:srgbClr val="000000"/>
                          </a:solidFill>
                        </a:rPr>
                        <a:t>5.43%</a:t>
                      </a:r>
                    </a:p>
                  </a:txBody>
                  <a:tcPr anchor="ctr">
                    <a:solidFill>
                      <a:schemeClr val="tx1">
                        <a:lumMod val="20000"/>
                        <a:lumOff val="80000"/>
                      </a:schemeClr>
                    </a:solidFill>
                  </a:tcPr>
                </a:tc>
                <a:tc>
                  <a:txBody>
                    <a:bodyPr/>
                    <a:lstStyle/>
                    <a:p>
                      <a:pPr algn="ctr"/>
                      <a:r>
                        <a:rPr lang="en-GB" sz="1400" dirty="0">
                          <a:solidFill>
                            <a:srgbClr val="000000"/>
                          </a:solidFill>
                        </a:rPr>
                        <a:t>2005</a:t>
                      </a:r>
                    </a:p>
                  </a:txBody>
                  <a:tcPr anchor="ctr">
                    <a:solidFill>
                      <a:schemeClr val="tx1">
                        <a:lumMod val="20000"/>
                        <a:lumOff val="8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855993179"/>
                  </a:ext>
                </a:extLst>
              </a:tr>
              <a:tr h="424674">
                <a:tc>
                  <a:txBody>
                    <a:bodyPr/>
                    <a:lstStyle/>
                    <a:p>
                      <a:pPr algn="ctr"/>
                      <a:r>
                        <a:rPr lang="en-SG" sz="1400" dirty="0">
                          <a:solidFill>
                            <a:srgbClr val="000000"/>
                          </a:solidFill>
                        </a:rPr>
                        <a:t>2</a:t>
                      </a:r>
                      <a:endParaRPr lang="en-GB" sz="1400" dirty="0">
                        <a:solidFill>
                          <a:srgbClr val="000000"/>
                        </a:solidFill>
                      </a:endParaRPr>
                    </a:p>
                  </a:txBody>
                  <a:tcPr anchor="ctr">
                    <a:solidFill>
                      <a:schemeClr val="tx1">
                        <a:lumMod val="20000"/>
                        <a:lumOff val="8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198</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4,062</a:t>
                      </a:r>
                    </a:p>
                  </a:txBody>
                  <a:tcPr anchor="ctr">
                    <a:solidFill>
                      <a:schemeClr val="tx1">
                        <a:lumMod val="20000"/>
                        <a:lumOff val="80000"/>
                      </a:schemeClr>
                    </a:solidFill>
                  </a:tcPr>
                </a:tc>
                <a:tc>
                  <a:txBody>
                    <a:bodyPr/>
                    <a:lstStyle/>
                    <a:p>
                      <a:pPr algn="ctr"/>
                      <a:r>
                        <a:rPr lang="en-GB" sz="1400" dirty="0">
                          <a:solidFill>
                            <a:srgbClr val="000000"/>
                          </a:solidFill>
                        </a:rPr>
                        <a:t>5.57%</a:t>
                      </a:r>
                    </a:p>
                  </a:txBody>
                  <a:tcPr anchor="ctr">
                    <a:solidFill>
                      <a:schemeClr val="tx1">
                        <a:lumMod val="20000"/>
                        <a:lumOff val="80000"/>
                      </a:schemeClr>
                    </a:solidFill>
                  </a:tcPr>
                </a:tc>
                <a:tc>
                  <a:txBody>
                    <a:bodyPr/>
                    <a:lstStyle/>
                    <a:p>
                      <a:pPr algn="ctr"/>
                      <a:r>
                        <a:rPr lang="en-GB" sz="1400" dirty="0">
                          <a:solidFill>
                            <a:srgbClr val="000000"/>
                          </a:solidFill>
                        </a:rPr>
                        <a:t>2011</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1681325312"/>
                  </a:ext>
                </a:extLst>
              </a:tr>
              <a:tr h="424674">
                <a:tc>
                  <a:txBody>
                    <a:bodyPr/>
                    <a:lstStyle/>
                    <a:p>
                      <a:pPr algn="ctr"/>
                      <a:r>
                        <a:rPr lang="en-SG" sz="1400" dirty="0">
                          <a:solidFill>
                            <a:srgbClr val="000000"/>
                          </a:solidFill>
                        </a:rPr>
                        <a:t>3</a:t>
                      </a:r>
                    </a:p>
                  </a:txBody>
                  <a:tcPr anchor="ctr">
                    <a:solidFill>
                      <a:schemeClr val="tx1">
                        <a:lumMod val="20000"/>
                        <a:lumOff val="80000"/>
                      </a:schemeClr>
                    </a:solidFill>
                  </a:tcPr>
                </a:tc>
                <a:tc>
                  <a:txBody>
                    <a:bodyPr/>
                    <a:lstStyle/>
                    <a:p>
                      <a:pPr algn="ctr"/>
                      <a:r>
                        <a:rPr lang="en-GB" sz="1400" dirty="0">
                          <a:solidFill>
                            <a:srgbClr val="000000"/>
                          </a:solidFill>
                        </a:rPr>
                        <a:t>Pantex (NNSA)</a:t>
                      </a:r>
                    </a:p>
                  </a:txBody>
                  <a:tcPr anchor="ctr">
                    <a:solidFill>
                      <a:schemeClr val="tx1">
                        <a:lumMod val="20000"/>
                        <a:lumOff val="80000"/>
                      </a:schemeClr>
                    </a:solidFill>
                  </a:tcPr>
                </a:tc>
                <a:tc>
                  <a:txBody>
                    <a:bodyPr/>
                    <a:lstStyle/>
                    <a:p>
                      <a:pPr algn="ctr"/>
                      <a:r>
                        <a:rPr lang="en-SG" sz="1400" dirty="0">
                          <a:solidFill>
                            <a:srgbClr val="000000"/>
                          </a:solidFill>
                        </a:rPr>
                        <a:t>12</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3,773</a:t>
                      </a:r>
                    </a:p>
                  </a:txBody>
                  <a:tcPr anchor="ctr">
                    <a:solidFill>
                      <a:schemeClr val="tx1">
                        <a:lumMod val="20000"/>
                        <a:lumOff val="80000"/>
                      </a:schemeClr>
                    </a:solidFill>
                  </a:tcPr>
                </a:tc>
                <a:tc>
                  <a:txBody>
                    <a:bodyPr/>
                    <a:lstStyle/>
                    <a:p>
                      <a:pPr algn="ctr"/>
                      <a:r>
                        <a:rPr lang="en-GB" sz="1400" dirty="0">
                          <a:solidFill>
                            <a:srgbClr val="000000"/>
                          </a:solidFill>
                        </a:rPr>
                        <a:t>5.06%</a:t>
                      </a:r>
                    </a:p>
                  </a:txBody>
                  <a:tcPr anchor="ctr">
                    <a:solidFill>
                      <a:schemeClr val="tx1">
                        <a:lumMod val="20000"/>
                        <a:lumOff val="80000"/>
                      </a:schemeClr>
                    </a:solidFill>
                  </a:tcPr>
                </a:tc>
                <a:tc>
                  <a:txBody>
                    <a:bodyPr/>
                    <a:lstStyle/>
                    <a:p>
                      <a:pPr algn="ctr"/>
                      <a:r>
                        <a:rPr lang="en-GB" sz="1400" dirty="0">
                          <a:solidFill>
                            <a:srgbClr val="000000"/>
                          </a:solidFill>
                        </a:rPr>
                        <a:t>2014</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560205386"/>
                  </a:ext>
                </a:extLst>
              </a:tr>
              <a:tr h="424674">
                <a:tc>
                  <a:txBody>
                    <a:bodyPr/>
                    <a:lstStyle/>
                    <a:p>
                      <a:pPr algn="ctr"/>
                      <a:r>
                        <a:rPr lang="en-SG" sz="1400" dirty="0">
                          <a:solidFill>
                            <a:srgbClr val="000000"/>
                          </a:solidFill>
                        </a:rPr>
                        <a:t>4</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Apple Blossom Wind, LLC</a:t>
                      </a:r>
                    </a:p>
                  </a:txBody>
                  <a:tcPr anchor="ctr">
                    <a:solidFill>
                      <a:schemeClr val="tx1">
                        <a:lumMod val="20000"/>
                        <a:lumOff val="80000"/>
                      </a:schemeClr>
                    </a:solidFill>
                  </a:tcPr>
                </a:tc>
                <a:tc>
                  <a:txBody>
                    <a:bodyPr/>
                    <a:lstStyle/>
                    <a:p>
                      <a:pPr algn="ctr"/>
                      <a:r>
                        <a:rPr lang="en-SG" sz="1400" dirty="0">
                          <a:solidFill>
                            <a:srgbClr val="000000"/>
                          </a:solidFill>
                        </a:rPr>
                        <a:t>100</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2,431</a:t>
                      </a:r>
                    </a:p>
                  </a:txBody>
                  <a:tcPr anchor="ctr">
                    <a:solidFill>
                      <a:schemeClr val="tx1">
                        <a:lumMod val="20000"/>
                        <a:lumOff val="80000"/>
                      </a:schemeClr>
                    </a:solidFill>
                  </a:tcPr>
                </a:tc>
                <a:tc>
                  <a:txBody>
                    <a:bodyPr/>
                    <a:lstStyle/>
                    <a:p>
                      <a:pPr algn="ctr"/>
                      <a:r>
                        <a:rPr lang="en-GB" sz="1400" dirty="0">
                          <a:solidFill>
                            <a:srgbClr val="000000"/>
                          </a:solidFill>
                        </a:rPr>
                        <a:t>9.46%</a:t>
                      </a:r>
                    </a:p>
                  </a:txBody>
                  <a:tcPr anchor="ctr">
                    <a:solidFill>
                      <a:schemeClr val="tx1">
                        <a:lumMod val="20000"/>
                        <a:lumOff val="80000"/>
                      </a:schemeClr>
                    </a:solidFill>
                  </a:tcPr>
                </a:tc>
                <a:tc>
                  <a:txBody>
                    <a:bodyPr/>
                    <a:lstStyle/>
                    <a:p>
                      <a:pPr algn="ctr"/>
                      <a:r>
                        <a:rPr lang="en-GB" sz="1400" dirty="0">
                          <a:solidFill>
                            <a:srgbClr val="000000"/>
                          </a:solidFill>
                        </a:rPr>
                        <a:t>2017</a:t>
                      </a:r>
                    </a:p>
                  </a:txBody>
                  <a:tcPr anchor="ctr">
                    <a:solidFill>
                      <a:schemeClr val="tx1">
                        <a:lumMod val="20000"/>
                        <a:lumOff val="8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91617358"/>
                  </a:ext>
                </a:extLst>
              </a:tr>
              <a:tr h="424674">
                <a:tc>
                  <a:txBody>
                    <a:bodyPr/>
                    <a:lstStyle/>
                    <a:p>
                      <a:pPr algn="ctr"/>
                      <a:r>
                        <a:rPr lang="en-GB" sz="1400" dirty="0">
                          <a:solidFill>
                            <a:srgbClr val="000000"/>
                          </a:solidFill>
                        </a:rPr>
                        <a:t>5</a:t>
                      </a:r>
                    </a:p>
                  </a:txBody>
                  <a:tcPr anchor="ctr">
                    <a:solidFill>
                      <a:schemeClr val="accent2">
                        <a:lumMod val="20000"/>
                        <a:lumOff val="80000"/>
                      </a:schemeClr>
                    </a:solidFill>
                  </a:tcPr>
                </a:tc>
                <a:tc>
                  <a:txBody>
                    <a:bodyPr/>
                    <a:lstStyle/>
                    <a:p>
                      <a:pPr algn="ctr"/>
                      <a:r>
                        <a:rPr lang="en-GB" sz="1400" dirty="0">
                          <a:solidFill>
                            <a:srgbClr val="000000"/>
                          </a:solidFill>
                        </a:rPr>
                        <a:t>Hawkeye Power Partners LLC</a:t>
                      </a:r>
                    </a:p>
                  </a:txBody>
                  <a:tcPr anchor="ctr">
                    <a:solidFill>
                      <a:schemeClr val="accent2">
                        <a:lumMod val="20000"/>
                        <a:lumOff val="80000"/>
                      </a:schemeClr>
                    </a:solidFill>
                  </a:tcPr>
                </a:tc>
                <a:tc>
                  <a:txBody>
                    <a:bodyPr/>
                    <a:lstStyle/>
                    <a:p>
                      <a:pPr algn="ctr"/>
                      <a:r>
                        <a:rPr lang="en-GB" sz="1400" dirty="0">
                          <a:solidFill>
                            <a:srgbClr val="000000"/>
                          </a:solidFill>
                        </a:rPr>
                        <a:t>42</a:t>
                      </a:r>
                    </a:p>
                  </a:txBody>
                  <a:tcPr anchor="ctr">
                    <a:solidFill>
                      <a:schemeClr val="accent2">
                        <a:lumMod val="20000"/>
                        <a:lumOff val="80000"/>
                      </a:schemeClr>
                    </a:solidFill>
                  </a:tcPr>
                </a:tc>
                <a:tc>
                  <a:txBody>
                    <a:bodyPr/>
                    <a:lstStyle/>
                    <a:p>
                      <a:pPr algn="ctr"/>
                      <a:r>
                        <a:rPr lang="en-GB" sz="1400" dirty="0">
                          <a:solidFill>
                            <a:srgbClr val="000000"/>
                          </a:solidFill>
                        </a:rPr>
                        <a:t>4,014</a:t>
                      </a:r>
                    </a:p>
                  </a:txBody>
                  <a:tcPr anchor="ctr">
                    <a:solidFill>
                      <a:schemeClr val="accent2">
                        <a:lumMod val="20000"/>
                        <a:lumOff val="80000"/>
                      </a:schemeClr>
                    </a:solidFill>
                  </a:tcPr>
                </a:tc>
                <a:tc>
                  <a:txBody>
                    <a:bodyPr/>
                    <a:lstStyle/>
                    <a:p>
                      <a:pPr algn="ctr"/>
                      <a:r>
                        <a:rPr lang="en-GB" sz="1400" dirty="0">
                          <a:solidFill>
                            <a:srgbClr val="000000"/>
                          </a:solidFill>
                        </a:rPr>
                        <a:t>7.64%</a:t>
                      </a:r>
                    </a:p>
                  </a:txBody>
                  <a:tcPr anchor="ctr">
                    <a:solidFill>
                      <a:schemeClr val="accent2">
                        <a:lumMod val="20000"/>
                        <a:lumOff val="80000"/>
                      </a:schemeClr>
                    </a:solidFill>
                  </a:tcPr>
                </a:tc>
                <a:tc>
                  <a:txBody>
                    <a:bodyPr/>
                    <a:lstStyle/>
                    <a:p>
                      <a:pPr algn="ctr"/>
                      <a:r>
                        <a:rPr lang="en-GB" sz="1400" dirty="0">
                          <a:solidFill>
                            <a:srgbClr val="000000"/>
                          </a:solidFill>
                        </a:rPr>
                        <a:t>1999</a:t>
                      </a:r>
                    </a:p>
                  </a:txBody>
                  <a:tcPr anchor="ctr">
                    <a:solidFill>
                      <a:schemeClr val="accent2">
                        <a:lumMod val="20000"/>
                        <a:lumOff val="80000"/>
                      </a:schemeClr>
                    </a:solidFill>
                  </a:tcPr>
                </a:tc>
                <a:tc>
                  <a:txBody>
                    <a:bodyPr/>
                    <a:lstStyle/>
                    <a:p>
                      <a:pPr algn="ctr"/>
                      <a:r>
                        <a:rPr lang="en-GB" sz="1400" dirty="0">
                          <a:solidFill>
                            <a:srgbClr val="000000"/>
                          </a:solidFill>
                        </a:rPr>
                        <a:t>Iowa</a:t>
                      </a:r>
                    </a:p>
                  </a:txBody>
                  <a:tcPr anchor="ctr">
                    <a:solidFill>
                      <a:schemeClr val="accent2">
                        <a:lumMod val="20000"/>
                        <a:lumOff val="80000"/>
                      </a:schemeClr>
                    </a:solidFill>
                  </a:tcPr>
                </a:tc>
                <a:extLst>
                  <a:ext uri="{0D108BD9-81ED-4DB2-BD59-A6C34878D82A}">
                    <a16:rowId xmlns:a16="http://schemas.microsoft.com/office/drawing/2014/main" val="3295919801"/>
                  </a:ext>
                </a:extLst>
              </a:tr>
              <a:tr h="424674">
                <a:tc>
                  <a:txBody>
                    <a:bodyPr/>
                    <a:lstStyle/>
                    <a:p>
                      <a:pPr algn="ctr"/>
                      <a:r>
                        <a:rPr lang="en-GB" sz="1400" dirty="0">
                          <a:solidFill>
                            <a:srgbClr val="000000"/>
                          </a:solidFill>
                        </a:rPr>
                        <a:t>6</a:t>
                      </a:r>
                    </a:p>
                  </a:txBody>
                  <a:tcPr anchor="ctr">
                    <a:solidFill>
                      <a:schemeClr val="accent2">
                        <a:lumMod val="20000"/>
                        <a:lumOff val="80000"/>
                      </a:schemeClr>
                    </a:solidFill>
                  </a:tcPr>
                </a:tc>
                <a:tc>
                  <a:txBody>
                    <a:bodyPr/>
                    <a:lstStyle/>
                    <a:p>
                      <a:pPr algn="ctr"/>
                      <a:r>
                        <a:rPr lang="en-GB" sz="1400" dirty="0">
                          <a:solidFill>
                            <a:srgbClr val="000000"/>
                          </a:solidFill>
                        </a:rPr>
                        <a:t>Gray County Wind Energy LLC</a:t>
                      </a:r>
                    </a:p>
                  </a:txBody>
                  <a:tcPr anchor="ctr">
                    <a:solidFill>
                      <a:schemeClr val="accent2">
                        <a:lumMod val="20000"/>
                        <a:lumOff val="80000"/>
                      </a:schemeClr>
                    </a:solidFill>
                  </a:tcPr>
                </a:tc>
                <a:tc>
                  <a:txBody>
                    <a:bodyPr/>
                    <a:lstStyle/>
                    <a:p>
                      <a:pPr algn="ctr"/>
                      <a:r>
                        <a:rPr lang="en-GB" sz="1400" dirty="0">
                          <a:solidFill>
                            <a:srgbClr val="000000"/>
                          </a:solidFill>
                        </a:rPr>
                        <a:t>112</a:t>
                      </a:r>
                    </a:p>
                  </a:txBody>
                  <a:tcPr anchor="ctr">
                    <a:solidFill>
                      <a:schemeClr val="accent2">
                        <a:lumMod val="20000"/>
                        <a:lumOff val="80000"/>
                      </a:schemeClr>
                    </a:solidFill>
                  </a:tcPr>
                </a:tc>
                <a:tc>
                  <a:txBody>
                    <a:bodyPr/>
                    <a:lstStyle/>
                    <a:p>
                      <a:pPr algn="ctr"/>
                      <a:r>
                        <a:rPr lang="en-GB" sz="1400" dirty="0">
                          <a:solidFill>
                            <a:srgbClr val="000000"/>
                          </a:solidFill>
                        </a:rPr>
                        <a:t>2,932</a:t>
                      </a:r>
                    </a:p>
                  </a:txBody>
                  <a:tcPr anchor="ctr">
                    <a:solidFill>
                      <a:schemeClr val="accent2">
                        <a:lumMod val="20000"/>
                        <a:lumOff val="80000"/>
                      </a:schemeClr>
                    </a:solidFill>
                  </a:tcPr>
                </a:tc>
                <a:tc>
                  <a:txBody>
                    <a:bodyPr/>
                    <a:lstStyle/>
                    <a:p>
                      <a:pPr algn="ctr"/>
                      <a:r>
                        <a:rPr lang="en-GB" sz="1400" dirty="0">
                          <a:solidFill>
                            <a:srgbClr val="000000"/>
                          </a:solidFill>
                        </a:rPr>
                        <a:t>11.37%</a:t>
                      </a:r>
                    </a:p>
                  </a:txBody>
                  <a:tcPr anchor="ctr">
                    <a:solidFill>
                      <a:schemeClr val="accent2">
                        <a:lumMod val="20000"/>
                        <a:lumOff val="80000"/>
                      </a:schemeClr>
                    </a:solidFill>
                  </a:tcPr>
                </a:tc>
                <a:tc>
                  <a:txBody>
                    <a:bodyPr/>
                    <a:lstStyle/>
                    <a:p>
                      <a:pPr algn="ctr"/>
                      <a:r>
                        <a:rPr lang="en-GB" sz="1400" dirty="0">
                          <a:solidFill>
                            <a:srgbClr val="000000"/>
                          </a:solidFill>
                        </a:rPr>
                        <a:t>2001</a:t>
                      </a:r>
                    </a:p>
                  </a:txBody>
                  <a:tcPr anchor="ctr">
                    <a:solidFill>
                      <a:schemeClr val="accent2">
                        <a:lumMod val="20000"/>
                        <a:lumOff val="80000"/>
                      </a:schemeClr>
                    </a:solidFill>
                  </a:tcPr>
                </a:tc>
                <a:tc>
                  <a:txBody>
                    <a:bodyPr/>
                    <a:lstStyle/>
                    <a:p>
                      <a:pPr algn="ctr"/>
                      <a:r>
                        <a:rPr lang="en-GB" sz="1400" dirty="0">
                          <a:solidFill>
                            <a:srgbClr val="000000"/>
                          </a:solidFill>
                        </a:rPr>
                        <a:t>Kansas</a:t>
                      </a:r>
                    </a:p>
                  </a:txBody>
                  <a:tcPr anchor="ctr">
                    <a:solidFill>
                      <a:schemeClr val="accent2">
                        <a:lumMod val="20000"/>
                        <a:lumOff val="80000"/>
                      </a:schemeClr>
                    </a:solidFill>
                  </a:tcPr>
                </a:tc>
                <a:extLst>
                  <a:ext uri="{0D108BD9-81ED-4DB2-BD59-A6C34878D82A}">
                    <a16:rowId xmlns:a16="http://schemas.microsoft.com/office/drawing/2014/main" val="1514690472"/>
                  </a:ext>
                </a:extLst>
              </a:tr>
              <a:tr h="424674">
                <a:tc>
                  <a:txBody>
                    <a:bodyPr/>
                    <a:lstStyle/>
                    <a:p>
                      <a:pPr algn="ctr"/>
                      <a:r>
                        <a:rPr lang="en-GB" sz="1400" dirty="0">
                          <a:solidFill>
                            <a:srgbClr val="000000"/>
                          </a:solidFill>
                        </a:rPr>
                        <a:t>7</a:t>
                      </a:r>
                    </a:p>
                  </a:txBody>
                  <a:tcPr anchor="ctr">
                    <a:solidFill>
                      <a:schemeClr val="accent2">
                        <a:lumMod val="20000"/>
                        <a:lumOff val="8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nchor="ctr">
                    <a:solidFill>
                      <a:schemeClr val="accent2">
                        <a:lumMod val="20000"/>
                        <a:lumOff val="80000"/>
                      </a:schemeClr>
                    </a:solidFill>
                  </a:tcPr>
                </a:tc>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1,668</a:t>
                      </a:r>
                    </a:p>
                  </a:txBody>
                  <a:tcPr anchor="ctr">
                    <a:solidFill>
                      <a:schemeClr val="accent2">
                        <a:lumMod val="20000"/>
                        <a:lumOff val="80000"/>
                      </a:schemeClr>
                    </a:solidFill>
                  </a:tcPr>
                </a:tc>
                <a:tc>
                  <a:txBody>
                    <a:bodyPr/>
                    <a:lstStyle/>
                    <a:p>
                      <a:pPr algn="ctr"/>
                      <a:r>
                        <a:rPr lang="en-GB" sz="1400" dirty="0">
                          <a:solidFill>
                            <a:srgbClr val="000000"/>
                          </a:solidFill>
                        </a:rPr>
                        <a:t>10.57%</a:t>
                      </a:r>
                    </a:p>
                  </a:txBody>
                  <a:tcPr anchor="ctr">
                    <a:solidFill>
                      <a:schemeClr val="accent2">
                        <a:lumMod val="20000"/>
                        <a:lumOff val="80000"/>
                      </a:schemeClr>
                    </a:solidFill>
                  </a:tcPr>
                </a:tc>
                <a:tc>
                  <a:txBody>
                    <a:bodyPr/>
                    <a:lstStyle/>
                    <a:p>
                      <a:pPr algn="ctr"/>
                      <a:r>
                        <a:rPr lang="en-GB" sz="1400" dirty="0">
                          <a:solidFill>
                            <a:srgbClr val="000000"/>
                          </a:solidFill>
                        </a:rPr>
                        <a:t>2007</a:t>
                      </a:r>
                    </a:p>
                  </a:txBody>
                  <a:tcPr anchor="ctr">
                    <a:solidFill>
                      <a:schemeClr val="accent2">
                        <a:lumMod val="20000"/>
                        <a:lumOff val="80000"/>
                      </a:schemeClr>
                    </a:solidFill>
                  </a:tcPr>
                </a:tc>
                <a:tc>
                  <a:txBody>
                    <a:bodyPr/>
                    <a:lstStyle/>
                    <a:p>
                      <a:pPr algn="ctr"/>
                      <a:r>
                        <a:rPr lang="en-GB" sz="1400" dirty="0">
                          <a:solidFill>
                            <a:srgbClr val="000000"/>
                          </a:solidFill>
                        </a:rPr>
                        <a:t>Illinois</a:t>
                      </a:r>
                    </a:p>
                  </a:txBody>
                  <a:tcPr anchor="ctr">
                    <a:solidFill>
                      <a:schemeClr val="accent2">
                        <a:lumMod val="20000"/>
                        <a:lumOff val="80000"/>
                      </a:schemeClr>
                    </a:solidFill>
                  </a:tcPr>
                </a:tc>
                <a:extLst>
                  <a:ext uri="{0D108BD9-81ED-4DB2-BD59-A6C34878D82A}">
                    <a16:rowId xmlns:a16="http://schemas.microsoft.com/office/drawing/2014/main" val="3784386134"/>
                  </a:ext>
                </a:extLst>
              </a:tr>
              <a:tr h="424674">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Kotzebue Electric Assn Inc</a:t>
                      </a:r>
                    </a:p>
                  </a:txBody>
                  <a:tcPr anchor="ctr">
                    <a:solidFill>
                      <a:schemeClr val="accent2">
                        <a:lumMod val="20000"/>
                        <a:lumOff val="80000"/>
                      </a:schemeClr>
                    </a:solidFill>
                  </a:tcPr>
                </a:tc>
                <a:tc>
                  <a:txBody>
                    <a:bodyPr/>
                    <a:lstStyle/>
                    <a:p>
                      <a:pPr algn="ctr"/>
                      <a:r>
                        <a:rPr lang="en-GB" sz="1400" dirty="0">
                          <a:solidFill>
                            <a:srgbClr val="000000"/>
                          </a:solidFill>
                        </a:rPr>
                        <a:t>3</a:t>
                      </a:r>
                    </a:p>
                  </a:txBody>
                  <a:tcPr anchor="ctr">
                    <a:solidFill>
                      <a:schemeClr val="accent2">
                        <a:lumMod val="20000"/>
                        <a:lumOff val="80000"/>
                      </a:schemeClr>
                    </a:solidFill>
                  </a:tcPr>
                </a:tc>
                <a:tc>
                  <a:txBody>
                    <a:bodyPr/>
                    <a:lstStyle/>
                    <a:p>
                      <a:pPr algn="ctr"/>
                      <a:r>
                        <a:rPr lang="en-GB" sz="1400" dirty="0">
                          <a:solidFill>
                            <a:srgbClr val="000000"/>
                          </a:solidFill>
                        </a:rPr>
                        <a:t>803</a:t>
                      </a:r>
                    </a:p>
                  </a:txBody>
                  <a:tcPr anchor="ctr">
                    <a:solidFill>
                      <a:schemeClr val="accent2">
                        <a:lumMod val="20000"/>
                        <a:lumOff val="80000"/>
                      </a:schemeClr>
                    </a:solidFill>
                  </a:tcPr>
                </a:tc>
                <a:tc>
                  <a:txBody>
                    <a:bodyPr/>
                    <a:lstStyle/>
                    <a:p>
                      <a:pPr algn="ctr"/>
                      <a:r>
                        <a:rPr lang="en-GB" sz="1400" dirty="0">
                          <a:solidFill>
                            <a:srgbClr val="000000"/>
                          </a:solidFill>
                        </a:rPr>
                        <a:t>15.08%</a:t>
                      </a:r>
                    </a:p>
                  </a:txBody>
                  <a:tcPr anchor="ctr">
                    <a:solidFill>
                      <a:schemeClr val="accent2">
                        <a:lumMod val="20000"/>
                        <a:lumOff val="80000"/>
                      </a:schemeClr>
                    </a:solidFill>
                  </a:tcPr>
                </a:tc>
                <a:tc>
                  <a:txBody>
                    <a:bodyPr/>
                    <a:lstStyle/>
                    <a:p>
                      <a:pPr algn="ctr"/>
                      <a:r>
                        <a:rPr lang="en-GB" sz="1400" dirty="0">
                          <a:solidFill>
                            <a:srgbClr val="000000"/>
                          </a:solidFill>
                        </a:rPr>
                        <a:t>1997-2012</a:t>
                      </a:r>
                    </a:p>
                  </a:txBody>
                  <a:tcPr anchor="ctr">
                    <a:solidFill>
                      <a:schemeClr val="accent2">
                        <a:lumMod val="20000"/>
                        <a:lumOff val="80000"/>
                      </a:schemeClr>
                    </a:solidFill>
                  </a:tcPr>
                </a:tc>
                <a:tc>
                  <a:txBody>
                    <a:bodyPr/>
                    <a:lstStyle/>
                    <a:p>
                      <a:pPr algn="ctr"/>
                      <a:r>
                        <a:rPr lang="en-GB" sz="1400" dirty="0">
                          <a:solidFill>
                            <a:srgbClr val="000000"/>
                          </a:solidFill>
                        </a:rPr>
                        <a:t>Alaska</a:t>
                      </a:r>
                    </a:p>
                  </a:txBody>
                  <a:tcPr anchor="ctr">
                    <a:solidFill>
                      <a:schemeClr val="accent2">
                        <a:lumMod val="20000"/>
                        <a:lumOff val="80000"/>
                      </a:schemeClr>
                    </a:solidFill>
                  </a:tcPr>
                </a:tc>
                <a:extLst>
                  <a:ext uri="{0D108BD9-81ED-4DB2-BD59-A6C34878D82A}">
                    <a16:rowId xmlns:a16="http://schemas.microsoft.com/office/drawing/2014/main" val="635802861"/>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through acquisition of operator</a:t>
            </a:r>
          </a:p>
        </p:txBody>
      </p:sp>
      <p:sp>
        <p:nvSpPr>
          <p:cNvPr id="4" name="Content Placeholder 3"/>
          <p:cNvSpPr>
            <a:spLocks noGrp="1"/>
          </p:cNvSpPr>
          <p:nvPr>
            <p:ph idx="1"/>
          </p:nvPr>
        </p:nvSpPr>
        <p:spPr>
          <a:xfrm>
            <a:off x="419100" y="2037600"/>
            <a:ext cx="11353800"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retrofitting (increase lifespan for ~5-10 years)</a:t>
            </a:r>
          </a:p>
          <a:p>
            <a:pPr>
              <a:lnSpc>
                <a:spcPct val="100000"/>
              </a:lnSpc>
              <a:spcAft>
                <a:spcPts val="1000"/>
              </a:spcAft>
            </a:pPr>
            <a:r>
              <a:rPr lang="en-SG" dirty="0"/>
              <a:t>Plant expansion capitalising on operating management</a:t>
            </a:r>
          </a:p>
          <a:p>
            <a:pPr>
              <a:lnSpc>
                <a:spcPct val="100000"/>
              </a:lnSpc>
              <a:spcAft>
                <a:spcPts val="1000"/>
              </a:spcAft>
            </a:pPr>
            <a:r>
              <a:rPr lang="en-SG" dirty="0"/>
              <a:t>Future establishment of hybrid farms</a:t>
            </a:r>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a16="http://schemas.microsoft.com/office/drawing/2014/main"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a16="http://schemas.microsoft.com/office/drawing/2014/main"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4697749" y="1958998"/>
            <a:ext cx="2498698" cy="539496"/>
          </a:xfrm>
        </p:spPr>
        <p:txBody>
          <a:bodyPr>
            <a:noAutofit/>
          </a:bodyPr>
          <a:lstStyle/>
          <a:p>
            <a:r>
              <a:rPr lang="en-US" dirty="0"/>
              <a:t>US Wind Generation Market</a:t>
            </a:r>
          </a:p>
        </p:txBody>
      </p:sp>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val="20000"/>
                    </a:ext>
                  </a:extLst>
                </a:gridCol>
                <a:gridCol w="1302529">
                  <a:extLst>
                    <a:ext uri="{9D8B030D-6E8A-4147-A177-3AD203B41FA5}">
                      <a16:colId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val="20000"/>
                    </a:ext>
                  </a:extLst>
                </a:gridCol>
                <a:gridCol w="1402061">
                  <a:extLst>
                    <a:ext uri="{9D8B030D-6E8A-4147-A177-3AD203B41FA5}">
                      <a16:colId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2642</Words>
  <Application>Microsoft Office PowerPoint</Application>
  <PresentationFormat>Widescreen</PresentationFormat>
  <Paragraphs>394</Paragraphs>
  <Slides>34</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are more efficient but have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2023-03-23T02:09:53Z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